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53" r:id="rId3"/>
    <p:sldId id="354" r:id="rId4"/>
    <p:sldId id="355" r:id="rId5"/>
    <p:sldId id="356" r:id="rId6"/>
    <p:sldId id="357" r:id="rId7"/>
    <p:sldId id="358" r:id="rId9"/>
    <p:sldId id="3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78"/>
    <a:srgbClr val="11007B"/>
    <a:srgbClr val="FF8000"/>
    <a:srgbClr val="AB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imagen de diapositiva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3F58-3724-40A0-8EE7-89D124E70A7A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D368-059E-4D8B-B9BE-424B67C863A2}" type="slidenum">
              <a:rPr lang="es-EC" smtClean="0"/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-86995" y="0"/>
            <a:ext cx="12191365" cy="6858000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6008370" y="1718310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sz="3600" b="1" dirty="0">
                <a:sym typeface="+mn-ea"/>
              </a:rPr>
              <a:t>COMISIÓN DE VIALIDAD </a:t>
            </a:r>
            <a:endParaRPr lang="es-EC" sz="3600" b="1" dirty="0"/>
          </a:p>
          <a:p>
            <a:pPr algn="ctr"/>
            <a:r>
              <a:rPr lang="es-EC" sz="3600" b="1" dirty="0">
                <a:sym typeface="+mn-ea"/>
              </a:rPr>
              <a:t>Y </a:t>
            </a:r>
            <a:endParaRPr lang="es-EC" sz="3600" b="1" dirty="0"/>
          </a:p>
          <a:p>
            <a:pPr algn="ctr"/>
            <a:r>
              <a:rPr lang="es-EC" sz="3600" b="1" dirty="0">
                <a:sym typeface="+mn-ea"/>
              </a:rPr>
              <a:t>PRODUCCION</a:t>
            </a:r>
            <a:endParaRPr lang="es-EC" altLang="en-US" sz="3600" b="1" dirty="0"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6304915" y="3841115"/>
            <a:ext cx="52463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sz="2000" dirty="0">
                <a:sym typeface="+mn-ea"/>
              </a:rPr>
              <a:t>Rendición de cuentas  del  vocal del GAD Parroquial de Quiroga periodo 2024</a:t>
            </a:r>
            <a:endParaRPr lang="es-EC" sz="2000" dirty="0"/>
          </a:p>
          <a:p>
            <a:pPr algn="ctr"/>
            <a:r>
              <a:rPr lang="es-EC" sz="2000" b="1" dirty="0">
                <a:sym typeface="+mn-ea"/>
              </a:rPr>
              <a:t> 2023-2027</a:t>
            </a:r>
            <a:endParaRPr lang="es-EC" sz="2000" b="1" dirty="0"/>
          </a:p>
          <a:p>
            <a:pPr algn="ctr"/>
            <a:endParaRPr lang="es-EC" altLang="en-US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rcRect l="28770" t="26172" r="33338" b="29497"/>
          <a:stretch>
            <a:fillRect/>
          </a:stretch>
        </p:blipFill>
        <p:spPr>
          <a:xfrm>
            <a:off x="480695" y="1718310"/>
            <a:ext cx="5855970" cy="427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2584450" y="44069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2400" b="1" u="sng"/>
              <a:t>ART. 68-COOTAD</a:t>
            </a:r>
            <a:r>
              <a:rPr lang="es-EC" altLang="en-US" sz="2400" b="1"/>
              <a:t> </a:t>
            </a:r>
            <a:endParaRPr lang="es-EC" altLang="en-US" sz="2400" b="1"/>
          </a:p>
          <a:p>
            <a:pPr algn="ctr"/>
            <a:r>
              <a:rPr lang="es-EC" altLang="en-US" sz="2400" b="1"/>
              <a:t>ATRIBUCIONES DE LOS VOCALES DEL GAD PARROQUIAL RURAL</a:t>
            </a:r>
            <a:endParaRPr lang="es-EC" altLang="en-US" sz="2400" b="1"/>
          </a:p>
        </p:txBody>
      </p:sp>
      <p:sp>
        <p:nvSpPr>
          <p:cNvPr id="3" name="Cuadro de texto 2"/>
          <p:cNvSpPr txBox="1"/>
          <p:nvPr/>
        </p:nvSpPr>
        <p:spPr>
          <a:xfrm>
            <a:off x="1004570" y="2478405"/>
            <a:ext cx="10516235" cy="31381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s-EC" b="1"/>
              <a:t>1</a:t>
            </a:r>
            <a:r>
              <a:rPr b="1"/>
              <a:t>) </a:t>
            </a:r>
            <a:r>
              <a:t>Intervenir con voz y voto en las sesiones y deliberaciones de la junta parroquial rural;</a:t>
            </a:r>
          </a:p>
          <a:p/>
          <a:p>
            <a:r>
              <a:rPr b="1"/>
              <a:t> </a:t>
            </a:r>
            <a:r>
              <a:rPr lang="es-EC" b="1"/>
              <a:t>2</a:t>
            </a:r>
            <a:r>
              <a:rPr b="1"/>
              <a:t>) </a:t>
            </a:r>
            <a:r>
              <a:t>La presentación de proyectos de acuerdos y resoluciones, en el ámbito de competencia del gobierno autónomo descentralizado parroquial rural</a:t>
            </a:r>
            <a:r>
              <a:rPr lang="es-EC"/>
              <a:t>.</a:t>
            </a:r>
            <a:endParaRPr lang="es-EC"/>
          </a:p>
          <a:p/>
          <a:p>
            <a:r>
              <a:rPr lang="es-EC" b="1"/>
              <a:t>3</a:t>
            </a:r>
            <a:r>
              <a:rPr b="1"/>
              <a:t>)</a:t>
            </a:r>
            <a:r>
              <a:t> La intervención en la asamblea parroquial y en las comisiones, delegaciones y representaciones que designe la junta parroquial rural, y en todas las instancias de participación</a:t>
            </a:r>
            <a:r>
              <a:rPr lang="es-EC"/>
              <a:t>.</a:t>
            </a:r>
          </a:p>
          <a:p/>
          <a:p>
            <a:r>
              <a:rPr lang="es-EC" b="1"/>
              <a:t>4</a:t>
            </a:r>
            <a:r>
              <a:rPr b="1"/>
              <a:t>) </a:t>
            </a:r>
            <a:r>
              <a:t>Fiscalizar las acciones del ejecutivo parroquial de acuerdo con este Código y la ley</a:t>
            </a:r>
            <a:r>
              <a:rPr lang="es-EC"/>
              <a:t>.</a:t>
            </a:r>
          </a:p>
          <a:p/>
          <a:p>
            <a:r>
              <a:rPr lang="es-EC" b="1"/>
              <a:t>5</a:t>
            </a:r>
            <a:r>
              <a:rPr b="1"/>
              <a:t>) </a:t>
            </a:r>
            <a:r>
              <a:t>Cumplir aquellas funciones que le sean expresamente encomendadas por la junta parroquial rura</a:t>
            </a:r>
            <a:r>
              <a:rPr sz="1600"/>
              <a:t>l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3048635" y="676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2400" b="1"/>
              <a:t>ACTIVIDADES REALIZADAS </a:t>
            </a:r>
            <a:endParaRPr lang="es-EC" altLang="en-US" sz="24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004570" y="2045970"/>
            <a:ext cx="4580890" cy="195643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endParaRPr lang="es-EC" sz="1600"/>
          </a:p>
        </p:txBody>
      </p:sp>
      <p:sp>
        <p:nvSpPr>
          <p:cNvPr id="6" name="Cuadro de texto 5"/>
          <p:cNvSpPr txBox="1"/>
          <p:nvPr/>
        </p:nvSpPr>
        <p:spPr>
          <a:xfrm>
            <a:off x="0" y="1905635"/>
            <a:ext cx="468503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es-EC" altLang="en-US" sz="2400" b="1" u="sng"/>
              <a:t>VIALIDAD:</a:t>
            </a:r>
            <a:r>
              <a:rPr lang="es-EC" altLang="en-US" sz="2400" b="1"/>
              <a:t> </a:t>
            </a:r>
            <a:endParaRPr lang="es-EC" altLang="en-US" sz="2400" b="1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Apertura de vias</a:t>
            </a:r>
            <a:endParaRPr lang="es-EC" altLang="en-US" sz="2400"/>
          </a:p>
          <a:p>
            <a:pPr indent="0" algn="ctr">
              <a:buFont typeface="Wingdings" panose="05000000000000000000" charset="0"/>
              <a:buNone/>
            </a:pPr>
            <a:r>
              <a:rPr lang="es-EC" altLang="en-US" sz="2400"/>
              <a:t> </a:t>
            </a: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Mantenimiento de vias</a:t>
            </a: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 b="1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Acompañamiento al personal de mantenimiento vial.</a:t>
            </a:r>
            <a:r>
              <a:rPr lang="es-EC" altLang="en-US" sz="2400" b="1"/>
              <a:t>  </a:t>
            </a:r>
            <a:endParaRPr lang="es-EC" altLang="en-US" sz="2400" b="1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 l="30706" t="23351" r="30441" b="24644"/>
          <a:stretch>
            <a:fillRect/>
          </a:stretch>
        </p:blipFill>
        <p:spPr>
          <a:xfrm>
            <a:off x="8247380" y="1485265"/>
            <a:ext cx="3405505" cy="25742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rcRect l="31667" t="24887" r="32824" b="30347"/>
          <a:stretch>
            <a:fillRect/>
          </a:stretch>
        </p:blipFill>
        <p:spPr>
          <a:xfrm>
            <a:off x="8268335" y="4293235"/>
            <a:ext cx="3384550" cy="24098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rcRect l="37623" t="23429" r="38485" b="21207"/>
          <a:stretch>
            <a:fillRect/>
          </a:stretch>
        </p:blipFill>
        <p:spPr>
          <a:xfrm>
            <a:off x="4810125" y="1485265"/>
            <a:ext cx="3094990" cy="2574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rcRect l="30819" t="26467" r="36034" b="26415"/>
          <a:stretch>
            <a:fillRect/>
          </a:stretch>
        </p:blipFill>
        <p:spPr>
          <a:xfrm>
            <a:off x="4810125" y="4218305"/>
            <a:ext cx="3094990" cy="2484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3048635" y="676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2400" b="1"/>
              <a:t>ACTIVIDADES REALIZADAS </a:t>
            </a:r>
            <a:endParaRPr lang="es-EC" altLang="en-US" sz="24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004570" y="2045970"/>
            <a:ext cx="4580890" cy="195643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endParaRPr lang="es-EC" sz="1600"/>
          </a:p>
        </p:txBody>
      </p:sp>
      <p:sp>
        <p:nvSpPr>
          <p:cNvPr id="6" name="Cuadro de texto 5"/>
          <p:cNvSpPr txBox="1"/>
          <p:nvPr/>
        </p:nvSpPr>
        <p:spPr>
          <a:xfrm>
            <a:off x="321310" y="2566670"/>
            <a:ext cx="4295140" cy="2242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>
              <a:buFont typeface="Wingdings" panose="05000000000000000000" charset="0"/>
              <a:buNone/>
            </a:pPr>
            <a:r>
              <a:rPr lang="es-EC" altLang="en-US" sz="2400" b="1" u="sng"/>
              <a:t>PRODUCCIÓN:</a:t>
            </a:r>
            <a:r>
              <a:rPr lang="es-EC" altLang="en-US" sz="2400" b="1"/>
              <a:t> </a:t>
            </a:r>
            <a:endParaRPr lang="es-EC" altLang="en-US" sz="2400" b="1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Covenio con la fundación tierra viva</a:t>
            </a: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Ferias  salud y soberania alimentaria  </a:t>
            </a:r>
            <a:endParaRPr lang="es-EC" altLang="en-US" sz="2400"/>
          </a:p>
          <a:p>
            <a:pPr indent="0" algn="ctr">
              <a:buFont typeface="Wingdings" panose="05000000000000000000" charset="0"/>
              <a:buNone/>
            </a:pPr>
            <a:r>
              <a:rPr lang="es-EC" altLang="en-US" sz="2400"/>
              <a:t> </a:t>
            </a:r>
            <a:r>
              <a:rPr lang="es-EC" altLang="en-US" sz="2400" b="1"/>
              <a:t> </a:t>
            </a:r>
            <a:endParaRPr lang="es-EC" altLang="en-US" sz="2400" b="1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rcRect l="28848" t="24887" r="34775" b="25964"/>
          <a:stretch>
            <a:fillRect/>
          </a:stretch>
        </p:blipFill>
        <p:spPr>
          <a:xfrm>
            <a:off x="8122285" y="3837940"/>
            <a:ext cx="3316605" cy="25304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rcRect l="32564" t="26424" r="32544" b="29253"/>
          <a:stretch>
            <a:fillRect/>
          </a:stretch>
        </p:blipFill>
        <p:spPr>
          <a:xfrm>
            <a:off x="8122285" y="1534160"/>
            <a:ext cx="3315970" cy="22485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rcRect l="33152" t="22691" r="35711" b="32760"/>
          <a:stretch>
            <a:fillRect/>
          </a:stretch>
        </p:blipFill>
        <p:spPr>
          <a:xfrm>
            <a:off x="4766310" y="3910965"/>
            <a:ext cx="3180715" cy="25698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rcRect l="40985" t="24097" r="40716" b="29696"/>
          <a:stretch>
            <a:fillRect/>
          </a:stretch>
        </p:blipFill>
        <p:spPr>
          <a:xfrm>
            <a:off x="4799965" y="1534160"/>
            <a:ext cx="3147060" cy="230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3048635" y="676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2400" b="1"/>
              <a:t>ACTIVIDADES REALIZADAS </a:t>
            </a:r>
            <a:endParaRPr lang="es-EC" altLang="en-US" sz="24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004570" y="2045970"/>
            <a:ext cx="4580890" cy="195643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endParaRPr lang="es-EC" sz="1600"/>
          </a:p>
        </p:txBody>
      </p:sp>
      <p:sp>
        <p:nvSpPr>
          <p:cNvPr id="6" name="Cuadro de texto 5"/>
          <p:cNvSpPr txBox="1"/>
          <p:nvPr/>
        </p:nvSpPr>
        <p:spPr>
          <a:xfrm>
            <a:off x="531495" y="2045970"/>
            <a:ext cx="38671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es-EC" altLang="en-US" sz="2400" b="1" u="sng"/>
              <a:t>AMBIENTAL:</a:t>
            </a:r>
            <a:r>
              <a:rPr lang="es-EC" altLang="en-US" sz="2400" b="1"/>
              <a:t> </a:t>
            </a:r>
            <a:endParaRPr lang="es-EC" altLang="en-US" sz="2400" b="1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Reforestación en fuentes de agua y espacios publicos comunitarios </a:t>
            </a: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1240 plantas </a:t>
            </a:r>
            <a:endParaRPr lang="es-EC" altLang="en-US" sz="2400"/>
          </a:p>
          <a:p>
            <a:pPr indent="0" algn="ctr">
              <a:buFont typeface="Wingdings" panose="05000000000000000000" charset="0"/>
              <a:buNone/>
            </a:pPr>
            <a:r>
              <a:rPr lang="es-EC" altLang="en-US" sz="2400"/>
              <a:t> </a:t>
            </a:r>
            <a:endParaRPr lang="es-EC" altLang="en-US" sz="2400"/>
          </a:p>
          <a:p>
            <a:pPr indent="0" algn="ctr">
              <a:buFont typeface="Wingdings" panose="05000000000000000000" charset="0"/>
              <a:buNone/>
            </a:pPr>
            <a:r>
              <a:rPr lang="es-EC" altLang="en-US" sz="2400" b="1"/>
              <a:t>  </a:t>
            </a:r>
            <a:endParaRPr lang="es-EC" altLang="en-US" sz="2400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rcRect l="30676" t="24227" r="33196" b="29696"/>
          <a:stretch>
            <a:fillRect/>
          </a:stretch>
        </p:blipFill>
        <p:spPr>
          <a:xfrm>
            <a:off x="4451350" y="2411095"/>
            <a:ext cx="3348355" cy="24117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 l="31201" t="22908" r="35392" b="25530"/>
          <a:stretch>
            <a:fillRect/>
          </a:stretch>
        </p:blipFill>
        <p:spPr>
          <a:xfrm>
            <a:off x="7942580" y="4385945"/>
            <a:ext cx="3124200" cy="23533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rcRect l="41108" t="29019" r="40098" b="29731"/>
          <a:stretch>
            <a:fillRect/>
          </a:stretch>
        </p:blipFill>
        <p:spPr>
          <a:xfrm>
            <a:off x="7960360" y="1718310"/>
            <a:ext cx="3124835" cy="242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3048635" y="6769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2400" b="1"/>
              <a:t>ACTIVIDADES REALIZADAS </a:t>
            </a:r>
            <a:endParaRPr lang="es-EC" altLang="en-US" sz="2400" b="1"/>
          </a:p>
        </p:txBody>
      </p:sp>
      <p:sp>
        <p:nvSpPr>
          <p:cNvPr id="4" name="Cuadro de texto 3"/>
          <p:cNvSpPr txBox="1"/>
          <p:nvPr/>
        </p:nvSpPr>
        <p:spPr>
          <a:xfrm>
            <a:off x="1004570" y="2045970"/>
            <a:ext cx="4580890" cy="195643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endParaRPr lang="es-EC" sz="1600"/>
          </a:p>
        </p:txBody>
      </p:sp>
      <p:sp>
        <p:nvSpPr>
          <p:cNvPr id="6" name="Cuadro de texto 5"/>
          <p:cNvSpPr txBox="1"/>
          <p:nvPr/>
        </p:nvSpPr>
        <p:spPr>
          <a:xfrm>
            <a:off x="547370" y="1932305"/>
            <a:ext cx="41560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es-EC" altLang="en-US" sz="2400" b="1" u="sng"/>
              <a:t>EVENTOS SOCIALES Y CULTURALES :</a:t>
            </a:r>
            <a:r>
              <a:rPr lang="es-EC" altLang="en-US" sz="2400" b="1"/>
              <a:t> </a:t>
            </a:r>
            <a:endParaRPr lang="es-EC" altLang="en-US" sz="2400" b="1"/>
          </a:p>
          <a:p>
            <a:pPr marL="342900" indent="-342900" algn="ctr">
              <a:buFont typeface="Wingdings" panose="05000000000000000000" charset="0"/>
              <a:buChar char="v"/>
            </a:pPr>
            <a:endParaRPr lang="es-EC" altLang="en-US" sz="2400"/>
          </a:p>
          <a:p>
            <a:pPr marL="342900" indent="-342900" algn="ctr">
              <a:buFont typeface="Wingdings" panose="05000000000000000000" charset="0"/>
              <a:buChar char="v"/>
            </a:pPr>
            <a:r>
              <a:rPr lang="es-EC" altLang="en-US" sz="2400"/>
              <a:t>Apoyo a festividades, parroquiales, barrios y comunidades.</a:t>
            </a:r>
            <a:endParaRPr lang="es-EC" altLang="en-US" sz="2400"/>
          </a:p>
          <a:p>
            <a:pPr indent="0" algn="ctr">
              <a:buFont typeface="Wingdings" panose="05000000000000000000" charset="0"/>
              <a:buNone/>
            </a:pPr>
            <a:r>
              <a:rPr lang="es-EC" altLang="en-US" sz="2400"/>
              <a:t> </a:t>
            </a:r>
            <a:r>
              <a:rPr lang="es-EC" altLang="en-US" sz="2400" b="1"/>
              <a:t> </a:t>
            </a:r>
            <a:endParaRPr lang="es-EC" altLang="en-US" sz="2400" b="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rcRect l="33059" t="28837" r="35392" b="33325"/>
          <a:stretch>
            <a:fillRect/>
          </a:stretch>
        </p:blipFill>
        <p:spPr>
          <a:xfrm>
            <a:off x="5070475" y="4439920"/>
            <a:ext cx="3179445" cy="22879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rcRect l="31324" t="24444" r="33289" b="31007"/>
          <a:stretch>
            <a:fillRect/>
          </a:stretch>
        </p:blipFill>
        <p:spPr>
          <a:xfrm>
            <a:off x="8221345" y="1932305"/>
            <a:ext cx="3211830" cy="22834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rcRect l="35534" t="24193" r="36632" b="29505"/>
          <a:stretch>
            <a:fillRect/>
          </a:stretch>
        </p:blipFill>
        <p:spPr>
          <a:xfrm>
            <a:off x="5443220" y="1805940"/>
            <a:ext cx="2564130" cy="24098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rcRect l="31451" t="24314" r="31676" b="28924"/>
          <a:stretch>
            <a:fillRect/>
          </a:stretch>
        </p:blipFill>
        <p:spPr>
          <a:xfrm>
            <a:off x="8469630" y="4396740"/>
            <a:ext cx="3254375" cy="2331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rcRect b="1170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1292225" y="2703195"/>
            <a:ext cx="960882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C" altLang="en-US" sz="6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GRACIAS...</a:t>
            </a:r>
            <a:endParaRPr lang="es-EC" altLang="en-US" sz="6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1004570" y="2045970"/>
            <a:ext cx="4580890" cy="195643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endParaRPr lang="es-EC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1267</Words>
  <Application>WPS Presentation</Application>
  <PresentationFormat>Panorámica</PresentationFormat>
  <Paragraphs>59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PC2</cp:lastModifiedBy>
  <cp:revision>41</cp:revision>
  <dcterms:created xsi:type="dcterms:W3CDTF">2024-04-17T15:00:00Z</dcterms:created>
  <dcterms:modified xsi:type="dcterms:W3CDTF">2025-07-08T20:45:15Z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8E2DDCEE29A24DD0AFAAD621D5E8885B_13</vt:lpwstr>
  </property>
  <property fmtid="{D5CDD505-2E9C-101B-9397-08002B2CF9AE}" pid="3" name="KSOProductBuildVer">
    <vt:lpwstr>3082-12.2.0.20795</vt:lpwstr>
  </property>
</Properties>
</file>