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3" r:id="rId4"/>
    <p:sldId id="262" r:id="rId5"/>
    <p:sldId id="261" r:id="rId6"/>
    <p:sldId id="265" r:id="rId7"/>
    <p:sldId id="260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59" r:id="rId17"/>
    <p:sldId id="258" r:id="rId18"/>
    <p:sldId id="264" r:id="rId19"/>
    <p:sldId id="257" r:id="rId20"/>
    <p:sldId id="274" r:id="rId21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80" autoAdjust="0"/>
    <p:restoredTop sz="94660"/>
  </p:normalViewPr>
  <p:slideViewPr>
    <p:cSldViewPr snapToGrid="0">
      <p:cViewPr varScale="1">
        <p:scale>
          <a:sx n="78" d="100"/>
          <a:sy n="78" d="100"/>
        </p:scale>
        <p:origin x="184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9CDC5-0A82-4E14-9DEC-D6C23F34B04B}" type="datetimeFigureOut">
              <a:rPr lang="es-EC" smtClean="0"/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867BA-B7C7-4CF9-9FCD-7055B5C161FE}" type="slidenum">
              <a:rPr lang="es-EC" smtClean="0"/>
            </a:fld>
            <a:endParaRPr lang="es-EC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9CDC5-0A82-4E14-9DEC-D6C23F34B04B}" type="datetimeFigureOut">
              <a:rPr lang="es-EC" smtClean="0"/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867BA-B7C7-4CF9-9FCD-7055B5C161FE}" type="slidenum">
              <a:rPr lang="es-EC" smtClean="0"/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9CDC5-0A82-4E14-9DEC-D6C23F34B04B}" type="datetimeFigureOut">
              <a:rPr lang="es-EC" smtClean="0"/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867BA-B7C7-4CF9-9FCD-7055B5C161FE}" type="slidenum">
              <a:rPr lang="es-EC" smtClean="0"/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9CDC5-0A82-4E14-9DEC-D6C23F34B04B}" type="datetimeFigureOut">
              <a:rPr lang="es-EC" smtClean="0"/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867BA-B7C7-4CF9-9FCD-7055B5C161FE}" type="slidenum">
              <a:rPr lang="es-EC" smtClean="0"/>
            </a:fld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9CDC5-0A82-4E14-9DEC-D6C23F34B04B}" type="datetimeFigureOut">
              <a:rPr lang="es-EC" smtClean="0"/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867BA-B7C7-4CF9-9FCD-7055B5C161FE}" type="slidenum">
              <a:rPr lang="es-EC" smtClean="0"/>
            </a:fld>
            <a:endParaRPr lang="es-EC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9CDC5-0A82-4E14-9DEC-D6C23F34B04B}" type="datetimeFigureOut">
              <a:rPr lang="es-EC" smtClean="0"/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867BA-B7C7-4CF9-9FCD-7055B5C161FE}" type="slidenum">
              <a:rPr lang="es-EC" smtClean="0"/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  <a:endParaRPr lang="es-ES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9CDC5-0A82-4E14-9DEC-D6C23F34B04B}" type="datetimeFigureOut">
              <a:rPr lang="es-EC" smtClean="0"/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867BA-B7C7-4CF9-9FCD-7055B5C161FE}" type="slidenum">
              <a:rPr lang="es-EC" smtClean="0"/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9CDC5-0A82-4E14-9DEC-D6C23F34B04B}" type="datetimeFigureOut">
              <a:rPr lang="es-EC" smtClean="0"/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867BA-B7C7-4CF9-9FCD-7055B5C161FE}" type="slidenum">
              <a:rPr lang="es-EC" smtClean="0"/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9CDC5-0A82-4E14-9DEC-D6C23F34B04B}" type="datetimeFigureOut">
              <a:rPr lang="es-EC" smtClean="0"/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867BA-B7C7-4CF9-9FCD-7055B5C161FE}" type="slidenum">
              <a:rPr lang="es-EC" smtClean="0"/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9CDC5-0A82-4E14-9DEC-D6C23F34B04B}" type="datetimeFigureOut">
              <a:rPr lang="es-EC" smtClean="0"/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867BA-B7C7-4CF9-9FCD-7055B5C161FE}" type="slidenum">
              <a:rPr lang="es-EC" smtClean="0"/>
            </a:fld>
            <a:endParaRPr lang="es-EC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9CDC5-0A82-4E14-9DEC-D6C23F34B04B}" type="datetimeFigureOut">
              <a:rPr lang="es-EC" smtClean="0"/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867BA-B7C7-4CF9-9FCD-7055B5C161FE}" type="slidenum">
              <a:rPr lang="es-EC" smtClean="0"/>
            </a:fld>
            <a:endParaRPr lang="es-EC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9CDC5-0A82-4E14-9DEC-D6C23F34B04B}" type="datetimeFigureOut">
              <a:rPr lang="es-EC" smtClean="0"/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867BA-B7C7-4CF9-9FCD-7055B5C161FE}" type="slidenum">
              <a:rPr lang="es-EC" smtClean="0"/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jpeg"/><Relationship Id="rId8" Type="http://schemas.openxmlformats.org/officeDocument/2006/relationships/image" Target="../media/image77.jpeg"/><Relationship Id="rId7" Type="http://schemas.openxmlformats.org/officeDocument/2006/relationships/image" Target="../media/image76.jpeg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81.jpeg"/><Relationship Id="rId11" Type="http://schemas.openxmlformats.org/officeDocument/2006/relationships/image" Target="../media/image80.jpeg"/><Relationship Id="rId10" Type="http://schemas.openxmlformats.org/officeDocument/2006/relationships/image" Target="../media/image79.jpe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9.jpeg"/><Relationship Id="rId8" Type="http://schemas.openxmlformats.org/officeDocument/2006/relationships/image" Target="../media/image88.jpeg"/><Relationship Id="rId7" Type="http://schemas.openxmlformats.org/officeDocument/2006/relationships/image" Target="../media/image87.jpeg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7.jpeg"/><Relationship Id="rId8" Type="http://schemas.openxmlformats.org/officeDocument/2006/relationships/image" Target="../media/image96.jpeg"/><Relationship Id="rId7" Type="http://schemas.openxmlformats.org/officeDocument/2006/relationships/image" Target="../media/image95.jpeg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01.jpeg"/><Relationship Id="rId12" Type="http://schemas.openxmlformats.org/officeDocument/2006/relationships/image" Target="../media/image100.jpeg"/><Relationship Id="rId11" Type="http://schemas.openxmlformats.org/officeDocument/2006/relationships/image" Target="../media/image99.jpeg"/><Relationship Id="rId10" Type="http://schemas.openxmlformats.org/officeDocument/2006/relationships/image" Target="../media/image98.jpe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9.jpeg"/><Relationship Id="rId8" Type="http://schemas.openxmlformats.org/officeDocument/2006/relationships/image" Target="../media/image108.png"/><Relationship Id="rId7" Type="http://schemas.openxmlformats.org/officeDocument/2006/relationships/image" Target="../media/image107.jpeg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7.jpeg"/><Relationship Id="rId8" Type="http://schemas.openxmlformats.org/officeDocument/2006/relationships/image" Target="../media/image116.jpeg"/><Relationship Id="rId7" Type="http://schemas.openxmlformats.org/officeDocument/2006/relationships/image" Target="../media/image115.png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124.png"/><Relationship Id="rId15" Type="http://schemas.openxmlformats.org/officeDocument/2006/relationships/image" Target="../media/image123.png"/><Relationship Id="rId14" Type="http://schemas.openxmlformats.org/officeDocument/2006/relationships/image" Target="../media/image122.jpeg"/><Relationship Id="rId13" Type="http://schemas.openxmlformats.org/officeDocument/2006/relationships/image" Target="../media/image121.jpeg"/><Relationship Id="rId12" Type="http://schemas.openxmlformats.org/officeDocument/2006/relationships/image" Target="../media/image120.jpeg"/><Relationship Id="rId11" Type="http://schemas.openxmlformats.org/officeDocument/2006/relationships/image" Target="../media/image119.jpeg"/><Relationship Id="rId10" Type="http://schemas.openxmlformats.org/officeDocument/2006/relationships/image" Target="../media/image118.jpe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5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image" Target="../media/image126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image" Target="../media/image132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41.png"/><Relationship Id="rId4" Type="http://schemas.openxmlformats.org/officeDocument/2006/relationships/image" Target="../media/image140.jpeg"/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image" Target="../media/image1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jpeg"/><Relationship Id="rId8" Type="http://schemas.openxmlformats.org/officeDocument/2006/relationships/image" Target="../media/image10.jpeg"/><Relationship Id="rId7" Type="http://schemas.openxmlformats.org/officeDocument/2006/relationships/image" Target="../media/image9.jpeg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5.jpeg"/><Relationship Id="rId12" Type="http://schemas.openxmlformats.org/officeDocument/2006/relationships/image" Target="../media/image14.jpeg"/><Relationship Id="rId11" Type="http://schemas.openxmlformats.org/officeDocument/2006/relationships/image" Target="../media/image13.jpeg"/><Relationship Id="rId10" Type="http://schemas.openxmlformats.org/officeDocument/2006/relationships/image" Target="../media/image12.jpe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jpeg"/><Relationship Id="rId8" Type="http://schemas.openxmlformats.org/officeDocument/2006/relationships/image" Target="../media/image22.jpeg"/><Relationship Id="rId7" Type="http://schemas.openxmlformats.org/officeDocument/2006/relationships/image" Target="../media/image21.jpeg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5.jpeg"/><Relationship Id="rId10" Type="http://schemas.openxmlformats.org/officeDocument/2006/relationships/image" Target="../media/image24.jpe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jpeg"/><Relationship Id="rId8" Type="http://schemas.openxmlformats.org/officeDocument/2006/relationships/image" Target="../media/image32.jpeg"/><Relationship Id="rId7" Type="http://schemas.openxmlformats.org/officeDocument/2006/relationships/image" Target="../media/image31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34.jpe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jpeg"/><Relationship Id="rId8" Type="http://schemas.openxmlformats.org/officeDocument/2006/relationships/image" Target="../media/image46.jpeg"/><Relationship Id="rId7" Type="http://schemas.openxmlformats.org/officeDocument/2006/relationships/image" Target="../media/image45.jpeg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48.jpe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jpeg"/><Relationship Id="rId8" Type="http://schemas.openxmlformats.org/officeDocument/2006/relationships/image" Target="../media/image55.jpeg"/><Relationship Id="rId7" Type="http://schemas.openxmlformats.org/officeDocument/2006/relationships/image" Target="../media/image54.jpeg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65.jpeg"/><Relationship Id="rId17" Type="http://schemas.openxmlformats.org/officeDocument/2006/relationships/image" Target="../media/image64.jpeg"/><Relationship Id="rId16" Type="http://schemas.openxmlformats.org/officeDocument/2006/relationships/image" Target="../media/image63.jpeg"/><Relationship Id="rId15" Type="http://schemas.openxmlformats.org/officeDocument/2006/relationships/image" Target="../media/image62.jpeg"/><Relationship Id="rId14" Type="http://schemas.openxmlformats.org/officeDocument/2006/relationships/image" Target="../media/image61.jpeg"/><Relationship Id="rId13" Type="http://schemas.openxmlformats.org/officeDocument/2006/relationships/image" Target="../media/image60.jpeg"/><Relationship Id="rId12" Type="http://schemas.openxmlformats.org/officeDocument/2006/relationships/image" Target="../media/image59.jpeg"/><Relationship Id="rId11" Type="http://schemas.openxmlformats.org/officeDocument/2006/relationships/image" Target="../media/image58.jpeg"/><Relationship Id="rId10" Type="http://schemas.openxmlformats.org/officeDocument/2006/relationships/image" Target="../media/image57.jpe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7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C" b="1" dirty="0">
                <a:latin typeface="Aharoni" panose="02010803020104030203" pitchFamily="2" charset="-79"/>
                <a:cs typeface="Aharoni" panose="02010803020104030203" pitchFamily="2" charset="-79"/>
              </a:rPr>
              <a:t>GOBIERNO AUTÓNOMO DESCENTRALIZADO PARROQUIAL QUIROGA</a:t>
            </a:r>
            <a:endParaRPr lang="es-EC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>
            <a:normAutofit/>
          </a:bodyPr>
          <a:lstStyle/>
          <a:p>
            <a:r>
              <a:rPr lang="es-EC" sz="4800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RENDICIÓN DE CUENTAS </a:t>
            </a:r>
            <a:endParaRPr lang="es-EC" sz="4800" dirty="0"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s-EC" sz="4800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2024</a:t>
            </a:r>
            <a:endParaRPr lang="es-EC" sz="4800" dirty="0"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s-EC" sz="32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346" y="292801"/>
            <a:ext cx="2439307" cy="82956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7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4516924" y="-342645"/>
            <a:ext cx="3325792" cy="1241967"/>
          </a:xfrm>
        </p:spPr>
        <p:txBody>
          <a:bodyPr>
            <a:normAutofit/>
          </a:bodyPr>
          <a:lstStyle/>
          <a:p>
            <a:r>
              <a:rPr lang="es-EC" sz="4800" b="1" dirty="0">
                <a:latin typeface="Aharoni" panose="02010803020104030203" pitchFamily="2" charset="-79"/>
                <a:cs typeface="Aharoni" panose="02010803020104030203" pitchFamily="2" charset="-79"/>
              </a:rPr>
              <a:t>AGOSTO</a:t>
            </a:r>
            <a:endParaRPr lang="es-EC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ítulo 1"/>
          <p:cNvSpPr txBox="1"/>
          <p:nvPr/>
        </p:nvSpPr>
        <p:spPr>
          <a:xfrm>
            <a:off x="4079980" y="104064"/>
            <a:ext cx="4199680" cy="1241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400" b="1" dirty="0">
                <a:latin typeface="Aharoni" panose="02010803020104030203" pitchFamily="2" charset="-79"/>
                <a:cs typeface="Aharoni" panose="02010803020104030203" pitchFamily="2" charset="-79"/>
              </a:rPr>
              <a:t>Social/ Cultural </a:t>
            </a:r>
            <a:endParaRPr lang="es-EC" sz="4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10" y="1204783"/>
            <a:ext cx="3118635" cy="2078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266" y="1183931"/>
            <a:ext cx="2599069" cy="2078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980" y="1193048"/>
            <a:ext cx="2770779" cy="2101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497" y="1212992"/>
            <a:ext cx="2770779" cy="2216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700" y="1204783"/>
            <a:ext cx="2841374" cy="2216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851" y="1380310"/>
            <a:ext cx="3118635" cy="2227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265" y="1380310"/>
            <a:ext cx="2860735" cy="204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24" y="3464030"/>
            <a:ext cx="2860734" cy="2040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5" y="3428999"/>
            <a:ext cx="3076321" cy="21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311" y="3565481"/>
            <a:ext cx="2911609" cy="193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485" y="3658931"/>
            <a:ext cx="2859779" cy="2144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7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4516924" y="-342645"/>
            <a:ext cx="3325792" cy="1241967"/>
          </a:xfrm>
        </p:spPr>
        <p:txBody>
          <a:bodyPr>
            <a:normAutofit fontScale="90000"/>
          </a:bodyPr>
          <a:lstStyle/>
          <a:p>
            <a:r>
              <a:rPr lang="es-EC" sz="4800" b="1" dirty="0">
                <a:latin typeface="Aharoni" panose="02010803020104030203" pitchFamily="2" charset="-79"/>
                <a:cs typeface="Aharoni" panose="02010803020104030203" pitchFamily="2" charset="-79"/>
              </a:rPr>
              <a:t>SEPTIEMBRE</a:t>
            </a:r>
            <a:endParaRPr lang="es-EC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ítulo 1"/>
          <p:cNvSpPr txBox="1"/>
          <p:nvPr/>
        </p:nvSpPr>
        <p:spPr>
          <a:xfrm>
            <a:off x="4079980" y="104064"/>
            <a:ext cx="4199680" cy="1241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400" b="1" dirty="0">
                <a:latin typeface="Aharoni" panose="02010803020104030203" pitchFamily="2" charset="-79"/>
                <a:cs typeface="Aharoni" panose="02010803020104030203" pitchFamily="2" charset="-79"/>
              </a:rPr>
              <a:t>Social/ Cultural </a:t>
            </a:r>
            <a:endParaRPr lang="es-EC" sz="4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09" y="1205559"/>
            <a:ext cx="2843196" cy="2134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88" b="24394"/>
          <a:stretch>
            <a:fillRect/>
          </a:stretch>
        </p:blipFill>
        <p:spPr bwMode="auto">
          <a:xfrm>
            <a:off x="3140391" y="1205559"/>
            <a:ext cx="2652121" cy="2134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297" y="1205559"/>
            <a:ext cx="2847959" cy="2134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641" y="3429000"/>
            <a:ext cx="2846464" cy="2134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10" y="3429000"/>
            <a:ext cx="2964588" cy="2223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45" y="3429000"/>
            <a:ext cx="2964589" cy="2223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681" y="3429000"/>
            <a:ext cx="2704913" cy="2223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041" y="1205559"/>
            <a:ext cx="2847258" cy="213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7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4516924" y="-342645"/>
            <a:ext cx="3325792" cy="1241967"/>
          </a:xfrm>
        </p:spPr>
        <p:txBody>
          <a:bodyPr>
            <a:normAutofit/>
          </a:bodyPr>
          <a:lstStyle/>
          <a:p>
            <a:r>
              <a:rPr lang="es-EC" sz="4800" b="1" dirty="0">
                <a:latin typeface="Aharoni" panose="02010803020104030203" pitchFamily="2" charset="-79"/>
                <a:cs typeface="Aharoni" panose="02010803020104030203" pitchFamily="2" charset="-79"/>
              </a:rPr>
              <a:t>OCTUBRE</a:t>
            </a:r>
            <a:endParaRPr lang="es-EC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ítulo 1"/>
          <p:cNvSpPr txBox="1"/>
          <p:nvPr/>
        </p:nvSpPr>
        <p:spPr>
          <a:xfrm>
            <a:off x="4079980" y="104064"/>
            <a:ext cx="4199680" cy="1241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400" b="1" dirty="0">
                <a:latin typeface="Aharoni" panose="02010803020104030203" pitchFamily="2" charset="-79"/>
                <a:cs typeface="Aharoni" panose="02010803020104030203" pitchFamily="2" charset="-79"/>
              </a:rPr>
              <a:t>Social/ Cultural </a:t>
            </a:r>
            <a:endParaRPr lang="es-EC" sz="4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2" y="1213850"/>
            <a:ext cx="3389630" cy="1906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027" y="1242378"/>
            <a:ext cx="2466975" cy="1849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021" y="1361331"/>
            <a:ext cx="3324225" cy="186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952" y="3246071"/>
            <a:ext cx="3159861" cy="21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" t="38340" r="-177" b="37527"/>
          <a:stretch>
            <a:fillRect/>
          </a:stretch>
        </p:blipFill>
        <p:spPr bwMode="auto">
          <a:xfrm>
            <a:off x="6996799" y="1242378"/>
            <a:ext cx="3181350" cy="1705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528" y="3246071"/>
            <a:ext cx="2807168" cy="210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411" y="3279775"/>
            <a:ext cx="3038475" cy="196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6"/>
          <a:stretch>
            <a:fillRect/>
          </a:stretch>
        </p:blipFill>
        <p:spPr bwMode="auto">
          <a:xfrm>
            <a:off x="9179221" y="1242378"/>
            <a:ext cx="2845051" cy="1705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37" y="3279775"/>
            <a:ext cx="2806700" cy="21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771" y="4323323"/>
            <a:ext cx="2463800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6" t="392" r="22550" b="-392"/>
          <a:stretch>
            <a:fillRect/>
          </a:stretch>
        </p:blipFill>
        <p:spPr bwMode="auto">
          <a:xfrm>
            <a:off x="7638748" y="4304590"/>
            <a:ext cx="3009900" cy="1885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317" y="4427781"/>
            <a:ext cx="2914650" cy="16389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7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4516924" y="-342645"/>
            <a:ext cx="3600134" cy="1241967"/>
          </a:xfrm>
        </p:spPr>
        <p:txBody>
          <a:bodyPr>
            <a:normAutofit fontScale="90000"/>
          </a:bodyPr>
          <a:lstStyle/>
          <a:p>
            <a:r>
              <a:rPr lang="es-EC" sz="4800" b="1" dirty="0">
                <a:latin typeface="Aharoni" panose="02010803020104030203" pitchFamily="2" charset="-79"/>
                <a:cs typeface="Aharoni" panose="02010803020104030203" pitchFamily="2" charset="-79"/>
              </a:rPr>
              <a:t>NOVIEMBRE</a:t>
            </a:r>
            <a:endParaRPr lang="es-EC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ítulo 1"/>
          <p:cNvSpPr txBox="1"/>
          <p:nvPr/>
        </p:nvSpPr>
        <p:spPr>
          <a:xfrm>
            <a:off x="4079980" y="104064"/>
            <a:ext cx="4199680" cy="1241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400" b="1" dirty="0">
                <a:latin typeface="Aharoni" panose="02010803020104030203" pitchFamily="2" charset="-79"/>
                <a:cs typeface="Aharoni" panose="02010803020104030203" pitchFamily="2" charset="-79"/>
              </a:rPr>
              <a:t>Social/ Cultural </a:t>
            </a:r>
            <a:endParaRPr lang="es-EC" sz="4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0" r="23095" b="8445"/>
          <a:stretch>
            <a:fillRect/>
          </a:stretch>
        </p:blipFill>
        <p:spPr bwMode="auto">
          <a:xfrm>
            <a:off x="124142" y="1447482"/>
            <a:ext cx="3497905" cy="1957705"/>
          </a:xfrm>
          <a:prstGeom prst="rect">
            <a:avLst/>
          </a:prstGeom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373" y="1434259"/>
            <a:ext cx="3288079" cy="1957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586" y="1395970"/>
            <a:ext cx="2942076" cy="2206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626" y="1399334"/>
            <a:ext cx="3065903" cy="2298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164" y="1374526"/>
            <a:ext cx="2942825" cy="2206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97" y="4099606"/>
            <a:ext cx="4123961" cy="1855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1" r="22742" b="8758"/>
          <a:stretch>
            <a:fillRect/>
          </a:stretch>
        </p:blipFill>
        <p:spPr bwMode="auto">
          <a:xfrm>
            <a:off x="74954" y="1482419"/>
            <a:ext cx="3622047" cy="2034018"/>
          </a:xfrm>
          <a:prstGeom prst="rect">
            <a:avLst/>
          </a:prstGeom>
          <a:ln>
            <a:noFill/>
          </a:ln>
        </p:spPr>
      </p:pic>
      <p:pic>
        <p:nvPicPr>
          <p:cNvPr id="12" name="Imagen 11" descr="best-tourism-villages-unwto-2023-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7720" y="4057015"/>
            <a:ext cx="3531235" cy="1959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7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4516924" y="-342645"/>
            <a:ext cx="3325792" cy="1241967"/>
          </a:xfrm>
        </p:spPr>
        <p:txBody>
          <a:bodyPr>
            <a:normAutofit/>
          </a:bodyPr>
          <a:lstStyle/>
          <a:p>
            <a:r>
              <a:rPr lang="es-EC" sz="4800" b="1" dirty="0">
                <a:latin typeface="Aharoni" panose="02010803020104030203" pitchFamily="2" charset="-79"/>
                <a:cs typeface="Aharoni" panose="02010803020104030203" pitchFamily="2" charset="-79"/>
              </a:rPr>
              <a:t>DICIEMBRE</a:t>
            </a:r>
            <a:endParaRPr lang="es-EC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ítulo 1"/>
          <p:cNvSpPr txBox="1"/>
          <p:nvPr/>
        </p:nvSpPr>
        <p:spPr>
          <a:xfrm>
            <a:off x="4079980" y="104064"/>
            <a:ext cx="4199680" cy="1241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400" b="1" dirty="0">
                <a:latin typeface="Aharoni" panose="02010803020104030203" pitchFamily="2" charset="-79"/>
                <a:cs typeface="Aharoni" panose="02010803020104030203" pitchFamily="2" charset="-79"/>
              </a:rPr>
              <a:t>Social/ Cultural </a:t>
            </a:r>
            <a:endParaRPr lang="es-EC" sz="4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24"/>
          <a:stretch>
            <a:fillRect/>
          </a:stretch>
        </p:blipFill>
        <p:spPr bwMode="auto">
          <a:xfrm>
            <a:off x="90719" y="1351726"/>
            <a:ext cx="3611184" cy="228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9" y="1346030"/>
            <a:ext cx="3943350" cy="2218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403" y="1283969"/>
            <a:ext cx="3040921" cy="228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402" y="1458299"/>
            <a:ext cx="3040921" cy="2150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1" y="3750388"/>
            <a:ext cx="3240566" cy="242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4" r="23095" b="10640"/>
          <a:stretch>
            <a:fillRect/>
          </a:stretch>
        </p:blipFill>
        <p:spPr bwMode="auto">
          <a:xfrm>
            <a:off x="442111" y="4001810"/>
            <a:ext cx="3240566" cy="2318758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754" y="3817001"/>
            <a:ext cx="3040113" cy="228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903" y="3999713"/>
            <a:ext cx="3040112" cy="2279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823" y="1141419"/>
            <a:ext cx="2834662" cy="2125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365" y="1302752"/>
            <a:ext cx="3386455" cy="2211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58" y="4141776"/>
            <a:ext cx="3240566" cy="2430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184" y="1419987"/>
            <a:ext cx="3096636" cy="2323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97" y="3901437"/>
            <a:ext cx="3648389" cy="2432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3" r="23977" b="9385"/>
          <a:stretch>
            <a:fillRect/>
          </a:stretch>
        </p:blipFill>
        <p:spPr bwMode="auto">
          <a:xfrm>
            <a:off x="7187323" y="3807778"/>
            <a:ext cx="4480230" cy="2526177"/>
          </a:xfrm>
          <a:prstGeom prst="rect">
            <a:avLst/>
          </a:prstGeom>
          <a:ln>
            <a:noFill/>
          </a:ln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4" r="22566" b="10326"/>
          <a:stretch>
            <a:fillRect/>
          </a:stretch>
        </p:blipFill>
        <p:spPr bwMode="auto">
          <a:xfrm>
            <a:off x="7131576" y="3893244"/>
            <a:ext cx="4493431" cy="2386147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7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-487460"/>
            <a:ext cx="9144000" cy="2387600"/>
          </a:xfrm>
        </p:spPr>
        <p:txBody>
          <a:bodyPr/>
          <a:lstStyle/>
          <a:p>
            <a:r>
              <a:rPr lang="es-EC" b="1" dirty="0">
                <a:latin typeface="Aharoni" panose="02010803020104030203" pitchFamily="2" charset="-79"/>
                <a:cs typeface="Aharoni" panose="02010803020104030203" pitchFamily="2" charset="-79"/>
              </a:rPr>
              <a:t>RUTA DEL EMPRENDEDOR</a:t>
            </a:r>
            <a:endParaRPr lang="es-EC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60634" y="2351307"/>
            <a:ext cx="9144000" cy="3219176"/>
          </a:xfrm>
        </p:spPr>
        <p:txBody>
          <a:bodyPr>
            <a:normAutofit/>
          </a:bodyPr>
          <a:lstStyle/>
          <a:p>
            <a:pPr algn="just"/>
            <a:r>
              <a:rPr lang="es-ES" b="1" dirty="0"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PROBLEMA</a:t>
            </a:r>
            <a:endParaRPr lang="es-ES" b="1" dirty="0">
              <a:effectLst/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  <a:p>
            <a:pPr algn="just"/>
            <a:r>
              <a:rPr lang="es-E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parroquia cuenta con el atractivo más visitado del país por turistas extranjeros como es la laguna de Cuicocha, sin embargo, la parroquia no es conocida y los artesanos no aprovechan este recurso</a:t>
            </a:r>
            <a:r>
              <a:rPr lang="es-EC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C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EC" b="1" dirty="0">
                <a:latin typeface="Aharoni" panose="02010803020104030203" pitchFamily="2" charset="-79"/>
                <a:cs typeface="Aharoni" panose="02010803020104030203" pitchFamily="2" charset="-79"/>
              </a:rPr>
              <a:t>OBJETIVO</a:t>
            </a:r>
            <a:endParaRPr lang="es-EC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just"/>
            <a:r>
              <a:rPr lang="es-ES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es-E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onocer todos los emprendimientos de la parroquia, sus comunidades y sectores en todos los ámbitos que son culturales, artesanales, gastronómicos, textiles y servicios de hospedaje y turísticos, mediante videos y fotografías que permitan conocer su trabajo e historia a personas locales, nacionales y extranjeras de las riquezas con las que cuenta la parroquia y el Turismo pueda sobresalir y mejore el desarrollo local.</a:t>
            </a:r>
            <a:endParaRPr lang="es-EC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es-EC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953" y="1900140"/>
            <a:ext cx="5975570" cy="4222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6" r="2" b="4691"/>
          <a:stretch>
            <a:fillRect/>
          </a:stretch>
        </p:blipFill>
        <p:spPr bwMode="auto">
          <a:xfrm>
            <a:off x="2295" y="10"/>
            <a:ext cx="7493441" cy="4515944"/>
          </a:xfrm>
          <a:prstGeom prst="rect">
            <a:avLst/>
          </a:prstGeom>
          <a:noFill/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9013"/>
          <a:stretch>
            <a:fillRect/>
          </a:stretch>
        </p:blipFill>
        <p:spPr bwMode="auto">
          <a:xfrm>
            <a:off x="7581163" y="-1"/>
            <a:ext cx="4607118" cy="2183054"/>
          </a:xfrm>
          <a:prstGeom prst="rect">
            <a:avLst/>
          </a:prstGeom>
          <a:noFill/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4" r="2" b="23071"/>
          <a:stretch>
            <a:fillRect/>
          </a:stretch>
        </p:blipFill>
        <p:spPr bwMode="auto">
          <a:xfrm>
            <a:off x="7581165" y="2274491"/>
            <a:ext cx="4601105" cy="2241463"/>
          </a:xfrm>
          <a:prstGeom prst="rect">
            <a:avLst/>
          </a:prstGeom>
          <a:noFill/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2" r="5" b="6131"/>
          <a:stretch>
            <a:fillRect/>
          </a:stretch>
        </p:blipFill>
        <p:spPr bwMode="auto">
          <a:xfrm>
            <a:off x="-3717" y="4607392"/>
            <a:ext cx="3707011" cy="2250608"/>
          </a:xfrm>
          <a:prstGeom prst="rect">
            <a:avLst/>
          </a:prstGeom>
          <a:noFill/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8402"/>
          <a:stretch>
            <a:fillRect/>
          </a:stretch>
        </p:blipFill>
        <p:spPr bwMode="auto">
          <a:xfrm>
            <a:off x="3794735" y="4607393"/>
            <a:ext cx="3694988" cy="2250608"/>
          </a:xfrm>
          <a:prstGeom prst="rect">
            <a:avLst/>
          </a:prstGeom>
          <a:noFill/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6350"/>
          <a:stretch>
            <a:fillRect/>
          </a:stretch>
        </p:blipFill>
        <p:spPr bwMode="auto">
          <a:xfrm>
            <a:off x="7581164" y="4607392"/>
            <a:ext cx="4595097" cy="2250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" r="9826" b="1"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9" r="17112" b="2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2" r="11758" b="-1"/>
          <a:stretch>
            <a:fillRect/>
          </a:stretch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9" r="6155" b="1"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2" r="14167" b="2"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5" r="22409" b="7773"/>
          <a:stretch>
            <a:fillRect/>
          </a:stretch>
        </p:blipFill>
        <p:spPr bwMode="auto">
          <a:xfrm>
            <a:off x="6051394" y="56270"/>
            <a:ext cx="6278551" cy="3851929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" t="10438" r="28375" b="5801"/>
          <a:stretch>
            <a:fillRect/>
          </a:stretch>
        </p:blipFill>
        <p:spPr bwMode="auto">
          <a:xfrm>
            <a:off x="20" y="4069976"/>
            <a:ext cx="3975869" cy="262624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8" r="22600" b="6865"/>
          <a:stretch>
            <a:fillRect/>
          </a:stretch>
        </p:blipFill>
        <p:spPr bwMode="auto">
          <a:xfrm>
            <a:off x="3671668" y="3277772"/>
            <a:ext cx="4853354" cy="341845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79" b="-2"/>
          <a:stretch>
            <a:fillRect/>
          </a:stretch>
        </p:blipFill>
        <p:spPr bwMode="auto"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noFill/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2" r="15638" b="2"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7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84849" y="1861845"/>
            <a:ext cx="9144000" cy="2387600"/>
          </a:xfrm>
        </p:spPr>
        <p:txBody>
          <a:bodyPr>
            <a:normAutofit/>
          </a:bodyPr>
          <a:lstStyle/>
          <a:p>
            <a:r>
              <a:rPr lang="es-EC" sz="8000" b="1" dirty="0">
                <a:latin typeface="Aharoni" panose="02010803020104030203" pitchFamily="2" charset="-79"/>
                <a:cs typeface="Aharoni" panose="02010803020104030203" pitchFamily="2" charset="-79"/>
              </a:rPr>
              <a:t>MUCHAS</a:t>
            </a:r>
            <a:br>
              <a:rPr lang="es-EC" sz="80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C" sz="8000" b="1" dirty="0">
                <a:latin typeface="Aharoni" panose="02010803020104030203" pitchFamily="2" charset="-79"/>
                <a:cs typeface="Aharoni" panose="02010803020104030203" pitchFamily="2" charset="-79"/>
              </a:rPr>
              <a:t>GRACIAS</a:t>
            </a:r>
            <a:endParaRPr lang="es-EC" sz="8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800"/>
              <a:t>Art. 68.- Atribuciones de los vocales de la junta parroquial rural.- tienen las siguientes atribuciones</a:t>
            </a:r>
            <a:endParaRPr lang="en-US" sz="3800"/>
          </a:p>
        </p:txBody>
      </p:sp>
      <p:sp>
        <p:nvSpPr>
          <p:cNvPr id="12" name="sketchy line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/>
          <p:cNvSpPr txBox="1"/>
          <p:nvPr/>
        </p:nvSpPr>
        <p:spPr>
          <a:xfrm>
            <a:off x="572493" y="2071316"/>
            <a:ext cx="6713552" cy="4119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Intervenir</a:t>
            </a:r>
            <a:r>
              <a:rPr lang="en-US" sz="2000" dirty="0"/>
              <a:t> con </a:t>
            </a:r>
            <a:r>
              <a:rPr lang="en-US" sz="2000" dirty="0" err="1"/>
              <a:t>voz</a:t>
            </a:r>
            <a:r>
              <a:rPr lang="en-US" sz="2000" dirty="0"/>
              <a:t> y </a:t>
            </a:r>
            <a:r>
              <a:rPr lang="en-US" sz="2000" dirty="0" err="1"/>
              <a:t>voto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las </a:t>
            </a:r>
            <a:r>
              <a:rPr lang="en-US" sz="2000" dirty="0" err="1"/>
              <a:t>sesiones</a:t>
            </a:r>
            <a:r>
              <a:rPr lang="en-US" sz="2000" dirty="0"/>
              <a:t> y </a:t>
            </a:r>
            <a:r>
              <a:rPr lang="en-US" sz="2000" dirty="0" err="1"/>
              <a:t>deliberaciones</a:t>
            </a:r>
            <a:r>
              <a:rPr lang="en-US" sz="2000" dirty="0"/>
              <a:t> de la junta </a:t>
            </a:r>
            <a:r>
              <a:rPr lang="en-US" sz="2000" dirty="0" err="1"/>
              <a:t>parroquial</a:t>
            </a:r>
            <a:r>
              <a:rPr lang="en-US" sz="2000" dirty="0"/>
              <a:t> rural</a:t>
            </a:r>
            <a:endParaRPr lang="en-US" sz="2000" dirty="0"/>
          </a:p>
          <a:p>
            <a:pPr marL="34290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La </a:t>
            </a:r>
            <a:r>
              <a:rPr lang="en-US" sz="2000" dirty="0" err="1"/>
              <a:t>presentacion</a:t>
            </a:r>
            <a:r>
              <a:rPr lang="en-US" sz="2000" dirty="0"/>
              <a:t> de </a:t>
            </a:r>
            <a:r>
              <a:rPr lang="en-US" sz="2000" dirty="0" err="1"/>
              <a:t>proyectos</a:t>
            </a:r>
            <a:r>
              <a:rPr lang="en-US" sz="2000" dirty="0"/>
              <a:t> de </a:t>
            </a:r>
            <a:r>
              <a:rPr lang="en-US" sz="2000" dirty="0" err="1"/>
              <a:t>acuerdos</a:t>
            </a:r>
            <a:r>
              <a:rPr lang="en-US" sz="2000" dirty="0"/>
              <a:t> y </a:t>
            </a:r>
            <a:r>
              <a:rPr lang="en-US" sz="2000" dirty="0" err="1"/>
              <a:t>resoluciones</a:t>
            </a:r>
            <a:r>
              <a:rPr lang="en-US" sz="2000" dirty="0"/>
              <a:t>,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el</a:t>
            </a:r>
            <a:r>
              <a:rPr lang="en-US" sz="2000" dirty="0"/>
              <a:t> </a:t>
            </a:r>
            <a:r>
              <a:rPr lang="en-US" sz="2000" dirty="0" err="1"/>
              <a:t>ambito</a:t>
            </a:r>
            <a:r>
              <a:rPr lang="en-US" sz="2000" dirty="0"/>
              <a:t> de </a:t>
            </a:r>
            <a:r>
              <a:rPr lang="en-US" sz="2000" dirty="0" err="1"/>
              <a:t>competencia</a:t>
            </a:r>
            <a:r>
              <a:rPr lang="en-US" sz="2000" dirty="0"/>
              <a:t> del </a:t>
            </a:r>
            <a:r>
              <a:rPr lang="en-US" sz="2000" dirty="0" err="1"/>
              <a:t>gobierno</a:t>
            </a:r>
            <a:r>
              <a:rPr lang="en-US" sz="2000" dirty="0"/>
              <a:t> autonomy </a:t>
            </a:r>
            <a:r>
              <a:rPr lang="en-US" sz="2000" dirty="0" err="1"/>
              <a:t>descentralizado</a:t>
            </a:r>
            <a:r>
              <a:rPr lang="en-US" sz="2000" dirty="0"/>
              <a:t> </a:t>
            </a:r>
            <a:r>
              <a:rPr lang="en-US" sz="2000" dirty="0" err="1"/>
              <a:t>parroquial</a:t>
            </a:r>
            <a:r>
              <a:rPr lang="en-US" sz="2000" dirty="0"/>
              <a:t> rural</a:t>
            </a:r>
            <a:endParaRPr lang="en-US" sz="2000" dirty="0"/>
          </a:p>
          <a:p>
            <a:pPr marL="34290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La </a:t>
            </a:r>
            <a:r>
              <a:rPr lang="en-US" sz="2000" dirty="0" err="1"/>
              <a:t>intervencion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la </a:t>
            </a:r>
            <a:r>
              <a:rPr lang="en-US" sz="2000" dirty="0" err="1"/>
              <a:t>asamblea</a:t>
            </a:r>
            <a:r>
              <a:rPr lang="en-US" sz="2000" dirty="0"/>
              <a:t> </a:t>
            </a:r>
            <a:r>
              <a:rPr lang="en-US" sz="2000" dirty="0" err="1"/>
              <a:t>parroquial</a:t>
            </a:r>
            <a:r>
              <a:rPr lang="en-US" sz="2000" dirty="0"/>
              <a:t> y </a:t>
            </a:r>
            <a:r>
              <a:rPr lang="en-US" sz="2000" dirty="0" err="1"/>
              <a:t>en</a:t>
            </a:r>
            <a:r>
              <a:rPr lang="en-US" sz="2000" dirty="0"/>
              <a:t> las </a:t>
            </a:r>
            <a:r>
              <a:rPr lang="en-US" sz="2000" dirty="0" err="1"/>
              <a:t>comisiones</a:t>
            </a:r>
            <a:r>
              <a:rPr lang="en-US" sz="2000" dirty="0"/>
              <a:t>, </a:t>
            </a:r>
            <a:r>
              <a:rPr lang="en-US" sz="2000" dirty="0" err="1"/>
              <a:t>delegaciones</a:t>
            </a:r>
            <a:r>
              <a:rPr lang="en-US" sz="2000" dirty="0"/>
              <a:t> y </a:t>
            </a:r>
            <a:r>
              <a:rPr lang="en-US" sz="2000" dirty="0" err="1"/>
              <a:t>representaciones</a:t>
            </a:r>
            <a:r>
              <a:rPr lang="en-US" sz="2000" dirty="0"/>
              <a:t> que </a:t>
            </a:r>
            <a:r>
              <a:rPr lang="en-US" sz="2000" dirty="0" err="1"/>
              <a:t>designe</a:t>
            </a:r>
            <a:r>
              <a:rPr lang="en-US" sz="2000" dirty="0"/>
              <a:t> la junta </a:t>
            </a:r>
            <a:r>
              <a:rPr lang="en-US" sz="2000" dirty="0" err="1"/>
              <a:t>parroquial</a:t>
            </a:r>
            <a:r>
              <a:rPr lang="en-US" sz="2000" dirty="0"/>
              <a:t> rural, y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todas</a:t>
            </a:r>
            <a:r>
              <a:rPr lang="en-US" sz="2000" dirty="0"/>
              <a:t> las </a:t>
            </a:r>
            <a:r>
              <a:rPr lang="en-US" sz="2000" dirty="0" err="1"/>
              <a:t>instancias</a:t>
            </a:r>
            <a:r>
              <a:rPr lang="en-US" sz="2000" dirty="0"/>
              <a:t> de </a:t>
            </a:r>
            <a:r>
              <a:rPr lang="en-US" sz="2000" dirty="0" err="1"/>
              <a:t>participacion</a:t>
            </a:r>
            <a:r>
              <a:rPr lang="en-US" sz="2000" dirty="0"/>
              <a:t> </a:t>
            </a:r>
            <a:endParaRPr lang="en-US" sz="2000" dirty="0"/>
          </a:p>
          <a:p>
            <a:pPr marL="34290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Fiscalizar</a:t>
            </a:r>
            <a:r>
              <a:rPr lang="en-US" sz="2000" dirty="0"/>
              <a:t> las </a:t>
            </a:r>
            <a:r>
              <a:rPr lang="en-US" sz="2000" dirty="0" err="1"/>
              <a:t>acciones</a:t>
            </a:r>
            <a:r>
              <a:rPr lang="en-US" sz="2000" dirty="0"/>
              <a:t> del </a:t>
            </a:r>
            <a:r>
              <a:rPr lang="en-US" sz="2000" dirty="0" err="1"/>
              <a:t>ejecutivo</a:t>
            </a:r>
            <a:r>
              <a:rPr lang="en-US" sz="2000" dirty="0"/>
              <a:t> </a:t>
            </a:r>
            <a:r>
              <a:rPr lang="en-US" sz="2000" dirty="0" err="1"/>
              <a:t>parroquial</a:t>
            </a:r>
            <a:r>
              <a:rPr lang="en-US" sz="2000" dirty="0"/>
              <a:t> de </a:t>
            </a:r>
            <a:r>
              <a:rPr lang="en-US" sz="2000" dirty="0" err="1"/>
              <a:t>acuerdo</a:t>
            </a:r>
            <a:r>
              <a:rPr lang="en-US" sz="2000" dirty="0"/>
              <a:t> con </a:t>
            </a:r>
            <a:r>
              <a:rPr lang="en-US" sz="2000" dirty="0" err="1"/>
              <a:t>este</a:t>
            </a:r>
            <a:r>
              <a:rPr lang="en-US" sz="2000" dirty="0"/>
              <a:t> </a:t>
            </a:r>
            <a:r>
              <a:rPr lang="en-US" sz="2000" dirty="0" err="1"/>
              <a:t>Codigo</a:t>
            </a:r>
            <a:r>
              <a:rPr lang="en-US" sz="2000" dirty="0"/>
              <a:t> y ley</a:t>
            </a:r>
            <a:endParaRPr lang="en-US" sz="2000" dirty="0"/>
          </a:p>
          <a:p>
            <a:pPr marL="34290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Cumplir</a:t>
            </a:r>
            <a:r>
              <a:rPr lang="en-US" sz="2000" dirty="0"/>
              <a:t> </a:t>
            </a:r>
            <a:r>
              <a:rPr lang="en-US" sz="2000" dirty="0" err="1"/>
              <a:t>aquellas</a:t>
            </a:r>
            <a:r>
              <a:rPr lang="en-US" sz="2000" dirty="0"/>
              <a:t> </a:t>
            </a:r>
            <a:r>
              <a:rPr lang="en-US" sz="2000" dirty="0" err="1"/>
              <a:t>funciones</a:t>
            </a:r>
            <a:r>
              <a:rPr lang="en-US" sz="2000" dirty="0"/>
              <a:t> que le </a:t>
            </a:r>
            <a:r>
              <a:rPr lang="en-US" sz="2000" dirty="0" err="1"/>
              <a:t>sean</a:t>
            </a:r>
            <a:r>
              <a:rPr lang="en-US" sz="2000" dirty="0"/>
              <a:t> </a:t>
            </a:r>
            <a:r>
              <a:rPr lang="en-US" sz="2000" dirty="0" err="1"/>
              <a:t>expresamente</a:t>
            </a:r>
            <a:r>
              <a:rPr lang="en-US" sz="2000" dirty="0"/>
              <a:t> </a:t>
            </a:r>
            <a:r>
              <a:rPr lang="en-US" sz="2000" dirty="0" err="1"/>
              <a:t>encomendadas</a:t>
            </a:r>
            <a:r>
              <a:rPr lang="en-US" sz="2000" dirty="0"/>
              <a:t> </a:t>
            </a:r>
            <a:r>
              <a:rPr lang="en-US" sz="2000" dirty="0" err="1"/>
              <a:t>por</a:t>
            </a:r>
            <a:r>
              <a:rPr lang="en-US" sz="2000" dirty="0"/>
              <a:t> la junta </a:t>
            </a:r>
            <a:r>
              <a:rPr lang="en-US" sz="2000" dirty="0" err="1"/>
              <a:t>parroquial</a:t>
            </a:r>
            <a:r>
              <a:rPr lang="en-US" sz="2000" dirty="0"/>
              <a:t> rural</a:t>
            </a:r>
            <a:endParaRPr lang="en-US" sz="2000" dirty="0"/>
          </a:p>
        </p:txBody>
      </p:sp>
      <p:pic>
        <p:nvPicPr>
          <p:cNvPr id="5" name="Picture 2" descr="LA SUPERINTENDENCIA DE COMPAÑÍAS, VALORES Y SEGUROS EXPIDIÓ EL REGLAMENTO  SOBRE JUNTAS GENERALES O ASAMBLEA GENERAL DE SOCIOS Y ACCIONISTAS DE LAS  COMPAÑÍAS DE RESPONSABILIDAD LIMITADA, ANÓNIMAS, EN COMANDITA POR ACCIONES,  D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2" r="30870"/>
          <a:stretch>
            <a:fillRect/>
          </a:stretch>
        </p:blipFill>
        <p:spPr bwMode="auto">
          <a:xfrm>
            <a:off x="7984671" y="2331376"/>
            <a:ext cx="3272822" cy="34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7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7942947" y="2918420"/>
            <a:ext cx="3325792" cy="1241967"/>
          </a:xfrm>
        </p:spPr>
        <p:txBody>
          <a:bodyPr/>
          <a:lstStyle/>
          <a:p>
            <a:r>
              <a:rPr lang="es-EC" b="1" dirty="0">
                <a:latin typeface="Aharoni" panose="02010803020104030203" pitchFamily="2" charset="-79"/>
                <a:cs typeface="Aharoni" panose="02010803020104030203" pitchFamily="2" charset="-79"/>
              </a:rPr>
              <a:t>ENERO</a:t>
            </a:r>
            <a:endParaRPr lang="es-EC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ítulo 1"/>
          <p:cNvSpPr txBox="1"/>
          <p:nvPr/>
        </p:nvSpPr>
        <p:spPr>
          <a:xfrm>
            <a:off x="7392675" y="4014753"/>
            <a:ext cx="4199680" cy="7940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000" b="1" dirty="0">
                <a:latin typeface="Aharoni" panose="02010803020104030203" pitchFamily="2" charset="-79"/>
                <a:cs typeface="Aharoni" panose="02010803020104030203" pitchFamily="2" charset="-79"/>
              </a:rPr>
              <a:t>Gestión</a:t>
            </a:r>
            <a:endParaRPr lang="es-EC" sz="4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6" y="72309"/>
            <a:ext cx="2753710" cy="2070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247" y="73742"/>
            <a:ext cx="2835501" cy="2133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7" y="2278583"/>
            <a:ext cx="3201679" cy="2133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10" y="2476253"/>
            <a:ext cx="3108601" cy="2070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035" y="2383657"/>
            <a:ext cx="2667000" cy="17767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006" y="2533766"/>
            <a:ext cx="2752725" cy="1833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6" y="4558148"/>
            <a:ext cx="3293720" cy="2004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10" y="4687732"/>
            <a:ext cx="2888662" cy="1850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977" y="4453854"/>
            <a:ext cx="2889250" cy="19424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528" y="95107"/>
            <a:ext cx="2965604" cy="2081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" name="Título 1"/>
          <p:cNvSpPr txBox="1"/>
          <p:nvPr/>
        </p:nvSpPr>
        <p:spPr>
          <a:xfrm>
            <a:off x="7392675" y="4281425"/>
            <a:ext cx="4199680" cy="1241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400" b="1" dirty="0">
                <a:latin typeface="Aharoni" panose="02010803020104030203" pitchFamily="2" charset="-79"/>
                <a:cs typeface="Aharoni" panose="02010803020104030203" pitchFamily="2" charset="-79"/>
              </a:rPr>
              <a:t>Social/ Cultural </a:t>
            </a:r>
            <a:endParaRPr lang="es-EC" sz="4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56" b="27807"/>
          <a:stretch>
            <a:fillRect/>
          </a:stretch>
        </p:blipFill>
        <p:spPr bwMode="auto">
          <a:xfrm>
            <a:off x="9183753" y="72309"/>
            <a:ext cx="2835501" cy="24956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016" y="279604"/>
            <a:ext cx="2927961" cy="2196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7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ctrTitle"/>
          </p:nvPr>
        </p:nvSpPr>
        <p:spPr>
          <a:xfrm>
            <a:off x="4433104" y="-87539"/>
            <a:ext cx="3325792" cy="1241967"/>
          </a:xfrm>
        </p:spPr>
        <p:txBody>
          <a:bodyPr>
            <a:normAutofit fontScale="90000"/>
          </a:bodyPr>
          <a:lstStyle/>
          <a:p>
            <a:r>
              <a:rPr lang="es-EC" b="1" dirty="0">
                <a:latin typeface="Aharoni" panose="02010803020104030203" pitchFamily="2" charset="-79"/>
                <a:cs typeface="Aharoni" panose="02010803020104030203" pitchFamily="2" charset="-79"/>
              </a:rPr>
              <a:t>FEBRERO</a:t>
            </a:r>
            <a:endParaRPr lang="es-EC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Título 1"/>
          <p:cNvSpPr txBox="1"/>
          <p:nvPr/>
        </p:nvSpPr>
        <p:spPr>
          <a:xfrm>
            <a:off x="3996160" y="392597"/>
            <a:ext cx="4199680" cy="1241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400" b="1" dirty="0">
                <a:latin typeface="Aharoni" panose="02010803020104030203" pitchFamily="2" charset="-79"/>
                <a:cs typeface="Aharoni" panose="02010803020104030203" pitchFamily="2" charset="-79"/>
              </a:rPr>
              <a:t>Social/ Cultural </a:t>
            </a:r>
            <a:endParaRPr lang="es-EC" sz="4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" t="14423" r="23448" b="15343"/>
          <a:stretch>
            <a:fillRect/>
          </a:stretch>
        </p:blipFill>
        <p:spPr bwMode="auto">
          <a:xfrm>
            <a:off x="297031" y="1644448"/>
            <a:ext cx="3525892" cy="2163228"/>
          </a:xfrm>
          <a:prstGeom prst="rect">
            <a:avLst/>
          </a:prstGeom>
          <a:ln>
            <a:noFill/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07" y="1804959"/>
            <a:ext cx="2838450" cy="200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605" y="1591552"/>
            <a:ext cx="318135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809" y="1735920"/>
            <a:ext cx="3152087" cy="210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82" y="1553511"/>
            <a:ext cx="3200400" cy="2159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915" y="1555933"/>
            <a:ext cx="2933700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723" y="3916140"/>
            <a:ext cx="3067050" cy="20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620" y="4052888"/>
            <a:ext cx="3067050" cy="2139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157" y="4095900"/>
            <a:ext cx="3169920" cy="2112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952" y="4052888"/>
            <a:ext cx="3067050" cy="2223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7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ctrTitle"/>
          </p:nvPr>
        </p:nvSpPr>
        <p:spPr>
          <a:xfrm>
            <a:off x="4516924" y="-342645"/>
            <a:ext cx="3325792" cy="1241967"/>
          </a:xfrm>
        </p:spPr>
        <p:txBody>
          <a:bodyPr>
            <a:normAutofit/>
          </a:bodyPr>
          <a:lstStyle/>
          <a:p>
            <a:r>
              <a:rPr lang="es-EC" sz="4800" b="1" dirty="0">
                <a:latin typeface="Aharoni" panose="02010803020104030203" pitchFamily="2" charset="-79"/>
                <a:cs typeface="Aharoni" panose="02010803020104030203" pitchFamily="2" charset="-79"/>
              </a:rPr>
              <a:t>MARZO</a:t>
            </a:r>
            <a:endParaRPr lang="es-EC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Título 1"/>
          <p:cNvSpPr txBox="1"/>
          <p:nvPr/>
        </p:nvSpPr>
        <p:spPr>
          <a:xfrm>
            <a:off x="4079980" y="104064"/>
            <a:ext cx="4199680" cy="1241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400" b="1" dirty="0">
                <a:latin typeface="Aharoni" panose="02010803020104030203" pitchFamily="2" charset="-79"/>
                <a:cs typeface="Aharoni" panose="02010803020104030203" pitchFamily="2" charset="-79"/>
              </a:rPr>
              <a:t>Social/ Cultural </a:t>
            </a:r>
            <a:endParaRPr lang="es-EC" sz="4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1" y="1333098"/>
            <a:ext cx="3628019" cy="215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14" y="1333098"/>
            <a:ext cx="3397820" cy="2195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980" y="1311328"/>
            <a:ext cx="3293146" cy="2194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975" y="1311327"/>
            <a:ext cx="3293818" cy="2194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14" y="3757569"/>
            <a:ext cx="3163861" cy="2235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89" y="3831056"/>
            <a:ext cx="2988310" cy="21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672" y="1455917"/>
            <a:ext cx="3294108" cy="2194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671" y="1610229"/>
            <a:ext cx="3279449" cy="218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40" b="29477"/>
          <a:stretch>
            <a:fillRect/>
          </a:stretch>
        </p:blipFill>
        <p:spPr bwMode="auto">
          <a:xfrm>
            <a:off x="3765434" y="3773370"/>
            <a:ext cx="3142615" cy="2283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7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4516924" y="-342645"/>
            <a:ext cx="3325792" cy="1241967"/>
          </a:xfrm>
        </p:spPr>
        <p:txBody>
          <a:bodyPr>
            <a:normAutofit/>
          </a:bodyPr>
          <a:lstStyle/>
          <a:p>
            <a:r>
              <a:rPr lang="es-EC" sz="4800" b="1" dirty="0">
                <a:latin typeface="Aharoni" panose="02010803020104030203" pitchFamily="2" charset="-79"/>
                <a:cs typeface="Aharoni" panose="02010803020104030203" pitchFamily="2" charset="-79"/>
              </a:rPr>
              <a:t>ABRIL</a:t>
            </a:r>
            <a:endParaRPr lang="es-EC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ítulo 1"/>
          <p:cNvSpPr txBox="1"/>
          <p:nvPr/>
        </p:nvSpPr>
        <p:spPr>
          <a:xfrm>
            <a:off x="4079980" y="104064"/>
            <a:ext cx="4199680" cy="1241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400" b="1" dirty="0">
                <a:latin typeface="Aharoni" panose="02010803020104030203" pitchFamily="2" charset="-79"/>
                <a:cs typeface="Aharoni" panose="02010803020104030203" pitchFamily="2" charset="-79"/>
              </a:rPr>
              <a:t>Social/ Cultural </a:t>
            </a:r>
            <a:endParaRPr lang="es-EC" sz="4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8" y="1107210"/>
            <a:ext cx="3392858" cy="2150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687" y="3597329"/>
            <a:ext cx="3003221" cy="2253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908" y="1271906"/>
            <a:ext cx="3105150" cy="2328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801" y="1092857"/>
            <a:ext cx="3362072" cy="2377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798" y="3843085"/>
            <a:ext cx="3362071" cy="2522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7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4516924" y="-342645"/>
            <a:ext cx="3325792" cy="1241967"/>
          </a:xfrm>
        </p:spPr>
        <p:txBody>
          <a:bodyPr>
            <a:normAutofit/>
          </a:bodyPr>
          <a:lstStyle/>
          <a:p>
            <a:r>
              <a:rPr lang="es-EC" sz="4800" b="1" dirty="0">
                <a:latin typeface="Aharoni" panose="02010803020104030203" pitchFamily="2" charset="-79"/>
                <a:cs typeface="Aharoni" panose="02010803020104030203" pitchFamily="2" charset="-79"/>
              </a:rPr>
              <a:t>MAYO</a:t>
            </a:r>
            <a:endParaRPr lang="es-EC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ítulo 1"/>
          <p:cNvSpPr txBox="1"/>
          <p:nvPr/>
        </p:nvSpPr>
        <p:spPr>
          <a:xfrm>
            <a:off x="4079980" y="104064"/>
            <a:ext cx="4199680" cy="1241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400" b="1" dirty="0">
                <a:latin typeface="Aharoni" panose="02010803020104030203" pitchFamily="2" charset="-79"/>
                <a:cs typeface="Aharoni" panose="02010803020104030203" pitchFamily="2" charset="-79"/>
              </a:rPr>
              <a:t>Social/ Cultural </a:t>
            </a:r>
            <a:endParaRPr lang="es-EC" sz="4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68" y="1062796"/>
            <a:ext cx="3750317" cy="2500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75" y="1088798"/>
            <a:ext cx="3264876" cy="2448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372" y="1346031"/>
            <a:ext cx="2955968" cy="221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327" y="1346031"/>
            <a:ext cx="2955700" cy="221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68" y="3651520"/>
            <a:ext cx="3072118" cy="2331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13"/>
          <a:stretch>
            <a:fillRect/>
          </a:stretch>
        </p:blipFill>
        <p:spPr bwMode="auto">
          <a:xfrm>
            <a:off x="3475031" y="3645557"/>
            <a:ext cx="2492019" cy="2331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21"/>
          <a:stretch>
            <a:fillRect/>
          </a:stretch>
        </p:blipFill>
        <p:spPr bwMode="auto">
          <a:xfrm>
            <a:off x="6096964" y="3645557"/>
            <a:ext cx="3119578" cy="233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91"/>
          <a:stretch>
            <a:fillRect/>
          </a:stretch>
        </p:blipFill>
        <p:spPr bwMode="auto">
          <a:xfrm>
            <a:off x="6095037" y="4009716"/>
            <a:ext cx="3761740" cy="19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718" y="4009716"/>
            <a:ext cx="3072118" cy="2303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7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4516924" y="-342645"/>
            <a:ext cx="3325792" cy="1241967"/>
          </a:xfrm>
        </p:spPr>
        <p:txBody>
          <a:bodyPr>
            <a:normAutofit/>
          </a:bodyPr>
          <a:lstStyle/>
          <a:p>
            <a:r>
              <a:rPr lang="es-EC" sz="4800" b="1" dirty="0">
                <a:latin typeface="Aharoni" panose="02010803020104030203" pitchFamily="2" charset="-79"/>
                <a:cs typeface="Aharoni" panose="02010803020104030203" pitchFamily="2" charset="-79"/>
              </a:rPr>
              <a:t>JUNIO</a:t>
            </a:r>
            <a:endParaRPr lang="es-EC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ítulo 1"/>
          <p:cNvSpPr txBox="1"/>
          <p:nvPr/>
        </p:nvSpPr>
        <p:spPr>
          <a:xfrm>
            <a:off x="4079980" y="104064"/>
            <a:ext cx="4199680" cy="1241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400" b="1" dirty="0">
                <a:latin typeface="Aharoni" panose="02010803020104030203" pitchFamily="2" charset="-79"/>
                <a:cs typeface="Aharoni" panose="02010803020104030203" pitchFamily="2" charset="-79"/>
              </a:rPr>
              <a:t>Social/ Cultural </a:t>
            </a:r>
            <a:endParaRPr lang="es-EC" sz="4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97" y="1242145"/>
            <a:ext cx="3096582" cy="2166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3" b="8725"/>
          <a:stretch>
            <a:fillRect/>
          </a:stretch>
        </p:blipFill>
        <p:spPr bwMode="auto">
          <a:xfrm>
            <a:off x="3327740" y="1262835"/>
            <a:ext cx="2313026" cy="2251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" t="33417" r="-370" b="33750"/>
          <a:stretch>
            <a:fillRect/>
          </a:stretch>
        </p:blipFill>
        <p:spPr bwMode="auto">
          <a:xfrm>
            <a:off x="3363686" y="1457604"/>
            <a:ext cx="2893078" cy="211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687" y="1399423"/>
            <a:ext cx="2637790" cy="197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04" y="3597232"/>
            <a:ext cx="3096582" cy="2322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336" y="3708807"/>
            <a:ext cx="2893077" cy="2169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8"/>
          <a:stretch>
            <a:fillRect/>
          </a:stretch>
        </p:blipFill>
        <p:spPr bwMode="auto">
          <a:xfrm>
            <a:off x="3540335" y="3708807"/>
            <a:ext cx="2893077" cy="2369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8"/>
          <a:stretch>
            <a:fillRect/>
          </a:stretch>
        </p:blipFill>
        <p:spPr bwMode="auto">
          <a:xfrm>
            <a:off x="6718766" y="3597232"/>
            <a:ext cx="2247900" cy="247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5" b="16275"/>
          <a:stretch>
            <a:fillRect/>
          </a:stretch>
        </p:blipFill>
        <p:spPr bwMode="auto">
          <a:xfrm>
            <a:off x="6729481" y="3553129"/>
            <a:ext cx="2454530" cy="248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400" y="1359396"/>
            <a:ext cx="2664490" cy="1929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5" b="13726"/>
          <a:stretch>
            <a:fillRect/>
          </a:stretch>
        </p:blipFill>
        <p:spPr bwMode="auto">
          <a:xfrm>
            <a:off x="9451277" y="1140660"/>
            <a:ext cx="2063115" cy="249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011" y="1219979"/>
            <a:ext cx="3029779" cy="2019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361" y="1237558"/>
            <a:ext cx="3234905" cy="2154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216" y="3713015"/>
            <a:ext cx="2513674" cy="2067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380" y="3677837"/>
            <a:ext cx="2934865" cy="2200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564" y="3668578"/>
            <a:ext cx="2934864" cy="2201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74"/>
          <a:stretch>
            <a:fillRect/>
          </a:stretch>
        </p:blipFill>
        <p:spPr bwMode="auto">
          <a:xfrm>
            <a:off x="9353296" y="3664693"/>
            <a:ext cx="2651400" cy="24574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7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4516924" y="-342645"/>
            <a:ext cx="3325792" cy="1241967"/>
          </a:xfrm>
        </p:spPr>
        <p:txBody>
          <a:bodyPr>
            <a:normAutofit/>
          </a:bodyPr>
          <a:lstStyle/>
          <a:p>
            <a:r>
              <a:rPr lang="es-EC" sz="4800" b="1" dirty="0">
                <a:latin typeface="Aharoni" panose="02010803020104030203" pitchFamily="2" charset="-79"/>
                <a:cs typeface="Aharoni" panose="02010803020104030203" pitchFamily="2" charset="-79"/>
              </a:rPr>
              <a:t>JULIO</a:t>
            </a:r>
            <a:endParaRPr lang="es-EC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ítulo 1"/>
          <p:cNvSpPr txBox="1"/>
          <p:nvPr/>
        </p:nvSpPr>
        <p:spPr>
          <a:xfrm>
            <a:off x="4079980" y="104064"/>
            <a:ext cx="4199680" cy="1241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400" b="1" dirty="0">
                <a:latin typeface="Aharoni" panose="02010803020104030203" pitchFamily="2" charset="-79"/>
                <a:cs typeface="Aharoni" panose="02010803020104030203" pitchFamily="2" charset="-79"/>
              </a:rPr>
              <a:t>Social/ Cultural </a:t>
            </a:r>
            <a:endParaRPr lang="es-EC" sz="4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05" y="1346027"/>
            <a:ext cx="3035519" cy="2023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515" y="1346027"/>
            <a:ext cx="3035900" cy="2023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771" y="1346027"/>
            <a:ext cx="2999381" cy="2023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706" y="3816415"/>
            <a:ext cx="3598742" cy="2023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047" y="3816415"/>
            <a:ext cx="3601022" cy="2023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1715</Words>
  <Application>WPS Presentation</Application>
  <PresentationFormat>Panorámica</PresentationFormat>
  <Paragraphs>74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0" baseType="lpstr">
      <vt:lpstr>Arial</vt:lpstr>
      <vt:lpstr>SimSun</vt:lpstr>
      <vt:lpstr>Wingdings</vt:lpstr>
      <vt:lpstr>Aharoni</vt:lpstr>
      <vt:lpstr>Yu Gothic UI Semibold</vt:lpstr>
      <vt:lpstr>Times New Roman</vt:lpstr>
      <vt:lpstr>Calibri</vt:lpstr>
      <vt:lpstr>Calibri Light</vt:lpstr>
      <vt:lpstr>Microsoft YaHei</vt:lpstr>
      <vt:lpstr>Arial Unicode MS</vt:lpstr>
      <vt:lpstr>Tema de Office</vt:lpstr>
      <vt:lpstr>GOBIERNO AUTÓNOMO DESCENTRALIZADO PARROQUIAL QUIROGA</vt:lpstr>
      <vt:lpstr>Art. 68.- Atribuciones de los vocales de la junta parroquial rural.- tienen las siguientes atribuciones</vt:lpstr>
      <vt:lpstr>ENERO</vt:lpstr>
      <vt:lpstr>FEBRERO</vt:lpstr>
      <vt:lpstr>MARZO</vt:lpstr>
      <vt:lpstr>ABRIL</vt:lpstr>
      <vt:lpstr>MAYO</vt:lpstr>
      <vt:lpstr>JUNIO</vt:lpstr>
      <vt:lpstr>JULIO</vt:lpstr>
      <vt:lpstr>AGOSTO</vt:lpstr>
      <vt:lpstr>SEPTIEMBRE</vt:lpstr>
      <vt:lpstr>OCTUBRE</vt:lpstr>
      <vt:lpstr>NOVIEMBRE</vt:lpstr>
      <vt:lpstr>DICIEMBRE</vt:lpstr>
      <vt:lpstr>RUTA DEL EMPRENDEDOR</vt:lpstr>
      <vt:lpstr>PowerPoint 演示文稿</vt:lpstr>
      <vt:lpstr>PowerPoint 演示文稿</vt:lpstr>
      <vt:lpstr>PowerPoint 演示文稿</vt:lpstr>
      <vt:lpstr>MUCHAS GRACIAS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Anita</dc:creator>
  <cp:lastModifiedBy>User</cp:lastModifiedBy>
  <cp:revision>4</cp:revision>
  <dcterms:created xsi:type="dcterms:W3CDTF">2025-07-09T13:42:00Z</dcterms:created>
  <dcterms:modified xsi:type="dcterms:W3CDTF">2025-07-10T14:13:17Z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3E9ADC89EFD743778D9E4F92FF679DA9_12</vt:lpwstr>
  </property>
  <property fmtid="{D5CDD505-2E9C-101B-9397-08002B2CF9AE}" pid="3" name="KSOProductBuildVer">
    <vt:lpwstr>3082-12.2.0.21546</vt:lpwstr>
  </property>
</Properties>
</file>